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22" r:id="rId3"/>
    <p:sldId id="360" r:id="rId4"/>
    <p:sldId id="361" r:id="rId5"/>
    <p:sldId id="362" r:id="rId6"/>
    <p:sldId id="376" r:id="rId7"/>
    <p:sldId id="377" r:id="rId8"/>
    <p:sldId id="378" r:id="rId9"/>
    <p:sldId id="379" r:id="rId10"/>
    <p:sldId id="380" r:id="rId11"/>
    <p:sldId id="363" r:id="rId12"/>
    <p:sldId id="364" r:id="rId13"/>
    <p:sldId id="365" r:id="rId14"/>
    <p:sldId id="366" r:id="rId15"/>
    <p:sldId id="367" r:id="rId16"/>
    <p:sldId id="368" r:id="rId17"/>
    <p:sldId id="355" r:id="rId18"/>
    <p:sldId id="3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326" autoAdjust="0"/>
  </p:normalViewPr>
  <p:slideViewPr>
    <p:cSldViewPr snapToGrid="0">
      <p:cViewPr varScale="1">
        <p:scale>
          <a:sx n="79" d="100"/>
          <a:sy n="79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22AB7-5935-434D-99E3-6D55F5AEB2A7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E6903-679E-41D7-A9A0-D37C1E31F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8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7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9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1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Hearing loss and how it may lead to disqualification from current duties if hearing is critical to job performance; mandatory requirement of assigned protective equipment, administrative actions that may follow for failure to wear</a:t>
            </a:r>
          </a:p>
          <a:p>
            <a:pPr>
              <a:defRPr/>
            </a:pPr>
            <a:r>
              <a:rPr lang="en-US" dirty="0" smtClean="0"/>
              <a:t>Additional notes for Air Force personnel: Document all training on the worker’s AF Form 55, Record of Training, or equivalent</a:t>
            </a:r>
            <a:r>
              <a:rPr lang="en-US" baseline="0" dirty="0" smtClean="0"/>
              <a:t> - include all subjects covered by this slide and notes</a:t>
            </a: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(Images: METC-generated (owned) graphics/photos)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43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Keys to successful hearing loss prevention training</a:t>
            </a:r>
          </a:p>
          <a:p>
            <a:r>
              <a:rPr lang="en-US" dirty="0" smtClean="0"/>
              <a:t>Training attendees remember</a:t>
            </a:r>
            <a:r>
              <a:rPr lang="en-US" baseline="0" dirty="0" smtClean="0"/>
              <a:t> 70% of what is heard the first 20 minutes of training</a:t>
            </a:r>
          </a:p>
          <a:p>
            <a:pPr defTabSz="931774">
              <a:defRPr/>
            </a:pPr>
            <a:r>
              <a:rPr lang="en-US" altLang="en-US" dirty="0" smtClean="0"/>
              <a:t>(Image: amazon.com)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50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58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44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0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9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</a:t>
            </a:r>
            <a:r>
              <a:rPr lang="en-US" baseline="0" dirty="0" smtClean="0"/>
              <a:t> second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0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altLang="en-US" dirty="0" smtClean="0"/>
              <a:t>opics IAW 29 CFR 1910.95 and DoDI 6055.12</a:t>
            </a:r>
          </a:p>
          <a:p>
            <a:pPr>
              <a:defRPr/>
            </a:pPr>
            <a:r>
              <a:rPr lang="en-US" dirty="0" smtClean="0"/>
              <a:t>Hearing loss and how it may lead to disqualification from current duties if hearing is critical to job performance; mandatory requirement of assigned protective equipment, administrative actions that may follow for failure to wear</a:t>
            </a:r>
          </a:p>
          <a:p>
            <a:pPr>
              <a:defRPr/>
            </a:pPr>
            <a:r>
              <a:rPr lang="en-US" dirty="0" smtClean="0"/>
              <a:t>Additional notes for Air Force personnel: Document all training on the worker’s AF Form 55, Record of Training, or equivalent</a:t>
            </a:r>
            <a:r>
              <a:rPr lang="en-US" baseline="0" dirty="0" smtClean="0"/>
              <a:t> - include all subjects covered by this slide and notes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en-US" dirty="0" smtClean="0">
                <a:latin typeface="+mn-lt"/>
              </a:rPr>
              <a:t>Shop/safety training requirement IAW DODI 6055.12 </a:t>
            </a:r>
            <a:endParaRPr lang="en-US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84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52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85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6903-679E-41D7-A9A0-D37C1E31F29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9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6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1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7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4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4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0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6402-B088-4C37-BE9E-433AFAD85BFD}" type="datetimeFigureOut">
              <a:rPr lang="en-US" smtClean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DEBA-845D-480A-8B03-AE6E01E6E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7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695324"/>
            <a:ext cx="10972800" cy="9239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590D25"/>
                </a:solidFill>
                <a:latin typeface="+mn-lt"/>
              </a:rPr>
              <a:t>Health Education and Training </a:t>
            </a:r>
            <a:endParaRPr lang="en-US" sz="5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925" y="5172075"/>
            <a:ext cx="7305675" cy="1009650"/>
          </a:xfrm>
        </p:spPr>
        <p:txBody>
          <a:bodyPr>
            <a:normAutofit fontScale="70000" lnSpcReduction="20000"/>
          </a:bodyPr>
          <a:lstStyle/>
          <a:p>
            <a:r>
              <a:rPr lang="en-US" sz="5200" b="1" dirty="0">
                <a:solidFill>
                  <a:srgbClr val="660033"/>
                </a:solidFill>
              </a:rPr>
              <a:t>Tri-Service Hearing Technician </a:t>
            </a:r>
            <a:endParaRPr lang="en-US" sz="5200" b="1" dirty="0" smtClean="0">
              <a:solidFill>
                <a:srgbClr val="660033"/>
              </a:solidFill>
            </a:endParaRPr>
          </a:p>
          <a:p>
            <a:r>
              <a:rPr lang="en-US" sz="5200" b="1" dirty="0" smtClean="0">
                <a:solidFill>
                  <a:srgbClr val="660033"/>
                </a:solidFill>
              </a:rPr>
              <a:t>4.2 </a:t>
            </a:r>
            <a:r>
              <a:rPr lang="en-US" sz="5200" b="1" dirty="0">
                <a:solidFill>
                  <a:srgbClr val="660033"/>
                </a:solidFill>
              </a:rPr>
              <a:t>Certification Course</a:t>
            </a:r>
            <a:endParaRPr lang="en-US" sz="52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760" y="5599253"/>
            <a:ext cx="2990476" cy="12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0" r="1"/>
          <a:stretch/>
        </p:blipFill>
        <p:spPr>
          <a:xfrm>
            <a:off x="36576" y="2717590"/>
            <a:ext cx="12126468" cy="14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Health Education and Training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Recommended Briefing Topics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Noise exposure - signs and symptoms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Ringing or buzzing ears (tinnitus)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Ear pain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Difficulty understanding conversational speech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Need radio or television louder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Complaining people mumble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Four P’s of noise-induced hearing loss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Permanent, Painless, Progressive, Preventable</a:t>
            </a:r>
          </a:p>
        </p:txBody>
      </p:sp>
    </p:spTree>
    <p:extLst>
      <p:ext uri="{BB962C8B-B14F-4D97-AF65-F5344CB8AC3E}">
        <p14:creationId xmlns:p14="http://schemas.microsoft.com/office/powerpoint/2010/main" val="8849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Health Education and Training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Tailor Training Material to Audience/Noise Environment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One brief does not suffice for all, vary brief with unit composition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Update and/or alter briefs year-to-year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Research unit before preparing brief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Review unit hearing loss trends and </a:t>
            </a:r>
            <a:r>
              <a:rPr lang="en-US" altLang="en-US" sz="2400" b="1" dirty="0" smtClean="0"/>
              <a:t>occupations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Provide </a:t>
            </a:r>
            <a:r>
              <a:rPr lang="en-US" altLang="en-US" sz="2800" b="1" dirty="0"/>
              <a:t>noise levels for equipment commonly used by unit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Include interesting facts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Exposure levels are dependent on speed of tactical vehicle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Location in aircraft will vary noise intensity levels, consider pilot, crew, passengers</a:t>
            </a:r>
          </a:p>
          <a:p>
            <a:pPr lvl="1" algn="l"/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568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Health Education and Training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Participants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Service members and DoD civilians - noise exposed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 smtClean="0"/>
              <a:t>Army/Marine - </a:t>
            </a:r>
            <a:r>
              <a:rPr lang="en-US" altLang="en-US" sz="2800" b="1" dirty="0"/>
              <a:t>Military are all noise-exposed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Navy &amp; Air Force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Defined as at risk for </a:t>
            </a:r>
            <a:r>
              <a:rPr lang="en-US" altLang="en-US" sz="2400" b="1" dirty="0" smtClean="0"/>
              <a:t>hazardous noise exposure </a:t>
            </a:r>
            <a:r>
              <a:rPr lang="en-US" altLang="en-US" sz="2400" b="1" u="sng" dirty="0" smtClean="0"/>
              <a:t>&gt;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85 dBA TWA or </a:t>
            </a:r>
            <a:r>
              <a:rPr lang="en-US" altLang="en-US" sz="2400" b="1" u="sng" dirty="0" smtClean="0"/>
              <a:t>&gt;</a:t>
            </a:r>
            <a:r>
              <a:rPr lang="en-US" altLang="en-US" sz="2400" b="1" dirty="0" smtClean="0"/>
              <a:t> 140 </a:t>
            </a:r>
            <a:r>
              <a:rPr lang="en-US" altLang="en-US" sz="2400" b="1" dirty="0"/>
              <a:t>dBP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Deploying personnel may be deemed at risk, test requirements will appear on reporting instructions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Civilians - documented by industrial hygiene that exposure levels </a:t>
            </a:r>
            <a:r>
              <a:rPr lang="en-US" altLang="en-US" sz="2400" b="1" u="sng" dirty="0"/>
              <a:t>&gt;</a:t>
            </a:r>
            <a:r>
              <a:rPr lang="en-US" altLang="en-US" sz="2400" b="1" dirty="0"/>
              <a:t> 85 dBA TWA</a:t>
            </a:r>
            <a:r>
              <a:rPr lang="en-US" altLang="en-US" sz="2400" b="1" dirty="0" smtClean="0"/>
              <a:t>  </a:t>
            </a:r>
            <a:r>
              <a:rPr lang="en-US" altLang="en-US" sz="2400" b="1" dirty="0"/>
              <a:t>for at least 1 day </a:t>
            </a:r>
            <a:r>
              <a:rPr lang="en-US" altLang="en-US" sz="2400" b="1" dirty="0" smtClean="0"/>
              <a:t>annual or a one-time exposure </a:t>
            </a:r>
            <a:r>
              <a:rPr lang="en-US" altLang="en-US" sz="2400" b="1" u="sng" dirty="0"/>
              <a:t>&gt;</a:t>
            </a:r>
            <a:r>
              <a:rPr lang="en-US" altLang="en-US" sz="2400" b="1" dirty="0"/>
              <a:t> 140 </a:t>
            </a:r>
            <a:r>
              <a:rPr lang="en-US" altLang="en-US" sz="2400" b="1" dirty="0" smtClean="0"/>
              <a:t>dBP </a:t>
            </a:r>
            <a:r>
              <a:rPr lang="en-US" altLang="en-US" sz="2400" b="1" dirty="0"/>
              <a:t>annually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08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Health Education and Training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Emphasis of the Brief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Effects of noise on hearing - on and off duty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Hearing protection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Purpose and use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Advantages, disadvantages, attenuation and characteristics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Selection, fitting, use and care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Interaction with others forms of PPE (eyewear)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Audiometric testing - purpose and interpretation of results</a:t>
            </a:r>
            <a:endParaRPr lang="en-US" sz="28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058" y="1597515"/>
            <a:ext cx="921523" cy="89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249" y="4283438"/>
            <a:ext cx="7323809" cy="18857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34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Health Education and Training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Techniques and Tips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Keep </a:t>
            </a:r>
            <a:r>
              <a:rPr lang="en-US" altLang="en-US" sz="2800" b="1" dirty="0"/>
              <a:t>training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Simple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Short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Meaningful - tailored to audience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Motivate - give attendees a specific reason to listen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Formal Training Time limits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Recommend maximum of 15-30 minutes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Review key items first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438" y="1603247"/>
            <a:ext cx="1824000" cy="18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4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Health Education and Training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Briefing Formats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Informal - </a:t>
            </a:r>
            <a:r>
              <a:rPr lang="en-US" altLang="en-US" sz="2800" b="1" dirty="0"/>
              <a:t>counseling  current audiograms and/or earplug fittings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Formal - Small group (10 or less)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Best scenario - small groups, short time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Annual group hearing tests using training supplements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Command groups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Formal - Large group (11 or more)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Annual briefing conducted for group of personnel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Tracked on large-scale metric for mandatory training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96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Health Education and Training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Documentation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800" b="1" dirty="0"/>
              <a:t>All Services  - DOEHRS-HC Reports/Lists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800" b="1" dirty="0"/>
              <a:t>USA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Sign-in rosters maintained by unit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DTMS - Defense Training Management System entry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USN/USMC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Sign-in rosters maintained by units and medical record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USAF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AF Form 55, Record of Training, filed with workplace supervisor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SF 600 and/or documented in the electronic health record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220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DOEHRS-HC Additional Functions 2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Summary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235202"/>
            <a:ext cx="11582401" cy="4946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Training techniques/tips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Training content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Rate of recurrence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List specific mandated/optional topics that should be briefed: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Effects of noise (occupational/non-occupational)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HPDs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400" b="1" dirty="0"/>
              <a:t>Audiometric monitoring</a:t>
            </a:r>
          </a:p>
        </p:txBody>
      </p:sp>
    </p:spTree>
    <p:extLst>
      <p:ext uri="{BB962C8B-B14F-4D97-AF65-F5344CB8AC3E}">
        <p14:creationId xmlns:p14="http://schemas.microsoft.com/office/powerpoint/2010/main" val="6710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695324"/>
            <a:ext cx="10972800" cy="9239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590D25"/>
                </a:solidFill>
                <a:latin typeface="+mn-lt"/>
              </a:rPr>
              <a:t>Health Education and Training </a:t>
            </a:r>
            <a:endParaRPr lang="en-US" sz="5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925" y="5172075"/>
            <a:ext cx="7305675" cy="1009650"/>
          </a:xfrm>
        </p:spPr>
        <p:txBody>
          <a:bodyPr>
            <a:normAutofit fontScale="70000" lnSpcReduction="20000"/>
          </a:bodyPr>
          <a:lstStyle/>
          <a:p>
            <a:r>
              <a:rPr lang="en-US" sz="5200" b="1" dirty="0">
                <a:solidFill>
                  <a:srgbClr val="660033"/>
                </a:solidFill>
              </a:rPr>
              <a:t>Tri-Service Hearing Technician </a:t>
            </a:r>
            <a:endParaRPr lang="en-US" sz="5200" b="1" dirty="0" smtClean="0">
              <a:solidFill>
                <a:srgbClr val="660033"/>
              </a:solidFill>
            </a:endParaRPr>
          </a:p>
          <a:p>
            <a:r>
              <a:rPr lang="en-US" sz="5200" b="1" dirty="0" smtClean="0">
                <a:solidFill>
                  <a:srgbClr val="660033"/>
                </a:solidFill>
              </a:rPr>
              <a:t>4.2 </a:t>
            </a:r>
            <a:r>
              <a:rPr lang="en-US" sz="5200" b="1" dirty="0">
                <a:solidFill>
                  <a:srgbClr val="660033"/>
                </a:solidFill>
              </a:rPr>
              <a:t>Certification Course</a:t>
            </a:r>
            <a:endParaRPr lang="en-US" sz="52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760" y="5599253"/>
            <a:ext cx="2990476" cy="12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0" r="1"/>
          <a:stretch/>
        </p:blipFill>
        <p:spPr>
          <a:xfrm>
            <a:off x="36576" y="2717590"/>
            <a:ext cx="12126468" cy="143333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06240" y="1465616"/>
            <a:ext cx="3791712" cy="12170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16" tIns="45708" rIns="91416" bIns="45708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 Questions ?</a:t>
            </a:r>
            <a:endParaRPr 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5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Health Education and Training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Learning Objectives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/>
              <a:t>4.5.1	Become familiar with various training techniques for </a:t>
            </a:r>
            <a:r>
              <a:rPr lang="en-US" sz="2800" b="1" dirty="0" smtClean="0"/>
              <a:t>noise-exposed 	personnel</a:t>
            </a:r>
            <a:endParaRPr lang="en-US" sz="2800" b="1" dirty="0"/>
          </a:p>
          <a:p>
            <a:pPr algn="l"/>
            <a:r>
              <a:rPr lang="en-US" sz="2800" b="1" dirty="0"/>
              <a:t>4.5.2	Describe critical considerations and regulatory requirements for 	crafting an effective health education message</a:t>
            </a:r>
          </a:p>
          <a:p>
            <a:pPr algn="l"/>
            <a:r>
              <a:rPr lang="en-US" sz="2800" b="1" dirty="0"/>
              <a:t>	Rate of recurrence</a:t>
            </a:r>
          </a:p>
          <a:p>
            <a:pPr algn="l"/>
            <a:r>
              <a:rPr lang="en-US" sz="2800" b="1" dirty="0"/>
              <a:t>4.5.3	List specific mandated and optional topics that should be </a:t>
            </a:r>
            <a:r>
              <a:rPr lang="en-US" sz="2800" b="1" dirty="0" smtClean="0"/>
              <a:t>briefed</a:t>
            </a:r>
            <a:r>
              <a:rPr lang="en-US" sz="2800" b="1" dirty="0"/>
              <a:t>: </a:t>
            </a:r>
          </a:p>
          <a:p>
            <a:pPr algn="l"/>
            <a:r>
              <a:rPr lang="en-US" sz="2800" b="1" dirty="0"/>
              <a:t>	Effects of noise (occupational/non-occupational)</a:t>
            </a:r>
          </a:p>
          <a:p>
            <a:pPr algn="l"/>
            <a:r>
              <a:rPr lang="en-US" sz="2800" b="1" dirty="0"/>
              <a:t>	HPDs</a:t>
            </a:r>
          </a:p>
          <a:p>
            <a:pPr algn="l"/>
            <a:r>
              <a:rPr lang="en-US" sz="2800" b="1" dirty="0"/>
              <a:t>	Audiometric monitoring</a:t>
            </a:r>
          </a:p>
        </p:txBody>
      </p:sp>
    </p:spTree>
    <p:extLst>
      <p:ext uri="{BB962C8B-B14F-4D97-AF65-F5344CB8AC3E}">
        <p14:creationId xmlns:p14="http://schemas.microsoft.com/office/powerpoint/2010/main" val="7466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0"/>
            <a:ext cx="11010900" cy="120014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Health Education and Training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Introduction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Noise </a:t>
            </a:r>
            <a:r>
              <a:rPr lang="en-US" altLang="en-US" sz="2800" b="1" dirty="0"/>
              <a:t>induced hearing loss (NIHL) and tinnitus are most common injuries in the military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Both are largely under-recognized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Understand the threat = mitigate the threat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Effective education provides the knowledge and tools to prevent the “invisible” injury</a:t>
            </a:r>
          </a:p>
        </p:txBody>
      </p:sp>
    </p:spTree>
    <p:extLst>
      <p:ext uri="{BB962C8B-B14F-4D97-AF65-F5344CB8AC3E}">
        <p14:creationId xmlns:p14="http://schemas.microsoft.com/office/powerpoint/2010/main" val="28388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Health Education and Training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Testimonial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580072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Education pro</a:t>
            </a:r>
            <a:r>
              <a:rPr lang="en-US" altLang="en-US" sz="2800" b="1" dirty="0"/>
              <a:t>tects the individual and unit health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Preserves communication capabilities for job performance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Impacts mission accomplishment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Promotes safety</a:t>
            </a:r>
            <a:endParaRPr lang="en-US" sz="2800" b="1" dirty="0"/>
          </a:p>
        </p:txBody>
      </p:sp>
      <p:pic>
        <p:nvPicPr>
          <p:cNvPr id="5" name="EducationTestimoni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05519" y="1175759"/>
            <a:ext cx="5927282" cy="502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4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Health Education and Training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Mandated initial and Annual Training Topics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The</a:t>
            </a:r>
            <a:r>
              <a:rPr lang="en-US" altLang="en-US" sz="2800" b="1" dirty="0"/>
              <a:t> effects of noise on hearing (on/off duty) and military operations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Hearing protection devices (HPDs)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Purpose, advantages, disadvantages and attenuation characteristics of various types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Instructions for proper fit, care and use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Wear when exposed to hazardous noise both on/off duty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Audiometric testing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Purpose, explanation of test procedures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Interpretation of results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>
                <a:cs typeface="Arial" pitchFamily="34" charset="0"/>
              </a:rPr>
              <a:t>Impact hearing loss may have on career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585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Health Education and Training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Mandated initial and Annual Training Topics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>
                <a:cs typeface="Arial" pitchFamily="34" charset="0"/>
              </a:rPr>
              <a:t>Elements and rationale of the HCP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>
                <a:cs typeface="Arial" pitchFamily="34" charset="0"/>
              </a:rPr>
              <a:t>Effects of noise on hearing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>
                <a:cs typeface="Arial" pitchFamily="34" charset="0"/>
              </a:rPr>
              <a:t>Purpose, styles and proper use of various HPDs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>
                <a:cs typeface="Arial" pitchFamily="34" charset="0"/>
              </a:rPr>
              <a:t>Command and employee responsibilities for HC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>
                <a:cs typeface="Arial" pitchFamily="34" charset="0"/>
              </a:rPr>
              <a:t>Impact hearing loss may have on career, safety and mission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>
                <a:cs typeface="Arial" pitchFamily="34" charset="0"/>
              </a:rPr>
              <a:t>Off-duty hearing health practices (non-occupational noise)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>
                <a:cs typeface="Arial" pitchFamily="34" charset="0"/>
              </a:rPr>
              <a:t>Purpose of hearing tests and procedures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kern="200" dirty="0">
                <a:cs typeface="Arial" pitchFamily="34" charset="0"/>
              </a:rPr>
              <a:t>Service-specific requirements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97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Health Education and Training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Recommended Briefing Topics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Overview</a:t>
            </a:r>
            <a:r>
              <a:rPr lang="en-US" altLang="en-US" sz="2800" b="1" dirty="0"/>
              <a:t> of HCP services available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Importance of hearing for mission accomplishment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Anatomy, physiology and mechanism of hearing loss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Impact of hearing loss on communication during training, operational exercises, combat missions and work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Hearing loss prevention tactics and alternative HPD strategies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Noise surveillance and abatement strategies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419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Health Education and Training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Service Specific Training Requirements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800" b="1" dirty="0"/>
              <a:t>Air Force - annual requirement for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b="1" dirty="0"/>
              <a:t>All noise exposed personnel – Further documented on the worker’s AF Form 55, Record of Training, or equivalent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b="1" dirty="0"/>
              <a:t>All workplace supervisors (trained by Public Health)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Army - required annually by all Active Duty and Operational (TOE) USAR and USANG personnel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Training required regardless of MOS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Mandated topics match 29 CFR 1910.95Navy - annual refresher training for all HCP enrolled personnel, military and civilian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Navy - annual refresher training for all HCP enrolled personnel, military and civilian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Marines - annual refresher </a:t>
            </a:r>
            <a:r>
              <a:rPr lang="en-US" sz="2800" b="1" dirty="0" smtClean="0"/>
              <a:t>training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146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9525"/>
            <a:ext cx="11010900" cy="119062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Health Education and Training</a:t>
            </a:r>
            <a:br>
              <a:rPr lang="en-US" sz="3600" b="1" dirty="0" smtClean="0">
                <a:solidFill>
                  <a:srgbClr val="590D25"/>
                </a:solidFill>
                <a:latin typeface="+mn-lt"/>
              </a:rPr>
            </a:br>
            <a:r>
              <a:rPr lang="en-US" sz="3600" b="1" dirty="0" smtClean="0">
                <a:solidFill>
                  <a:srgbClr val="590D25"/>
                </a:solidFill>
                <a:latin typeface="+mn-lt"/>
              </a:rPr>
              <a:t>Instructors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799"/>
            <a:ext cx="12191999" cy="4476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dirty="0">
                <a:solidFill>
                  <a:srgbClr val="660033"/>
                </a:solidFill>
              </a:rPr>
              <a:t>Tri-Service Hearing </a:t>
            </a:r>
            <a:r>
              <a:rPr lang="en-US" sz="2600" b="1" dirty="0" smtClean="0">
                <a:solidFill>
                  <a:srgbClr val="660033"/>
                </a:solidFill>
              </a:rPr>
              <a:t>Technician 4.2.0.0 </a:t>
            </a:r>
            <a:r>
              <a:rPr lang="en-US" sz="2600" b="1" dirty="0">
                <a:solidFill>
                  <a:srgbClr val="660033"/>
                </a:solidFill>
              </a:rPr>
              <a:t>Certification Course</a:t>
            </a:r>
            <a:endParaRPr lang="en-US" sz="26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798" y="1186434"/>
            <a:ext cx="11582401" cy="503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/>
              <a:t>Person</a:t>
            </a:r>
            <a:r>
              <a:rPr lang="en-US" altLang="en-US" sz="2800" b="1" dirty="0"/>
              <a:t>nel well-versed in all components of the hearing conservation program (HCP)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Audiologists/Hearing Conservation Program Managers (HCPMs)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Preventive medicine professionals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Occupational health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Safety officers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800" b="1" dirty="0"/>
              <a:t>DoD certified hearing technicians/Occupational Hearing Conservationists (OHCs)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556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1254</Words>
  <Application>Microsoft Office PowerPoint</Application>
  <PresentationFormat>Widescreen</PresentationFormat>
  <Paragraphs>179</Paragraphs>
  <Slides>18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Health Education and Training </vt:lpstr>
      <vt:lpstr>Health Education and Training Learning Objectives</vt:lpstr>
      <vt:lpstr>Health Education and Training Introduction</vt:lpstr>
      <vt:lpstr>Health Education and Training Testimonial</vt:lpstr>
      <vt:lpstr>Health Education and Training Mandated initial and Annual Training Topics</vt:lpstr>
      <vt:lpstr>Health Education and Training Mandated initial and Annual Training Topics</vt:lpstr>
      <vt:lpstr>Health Education and Training Recommended Briefing Topics</vt:lpstr>
      <vt:lpstr>Health Education and Training Service Specific Training Requirements</vt:lpstr>
      <vt:lpstr>Health Education and Training Instructors</vt:lpstr>
      <vt:lpstr>Health Education and Training Recommended Briefing Topics</vt:lpstr>
      <vt:lpstr>Health Education and Training Tailor Training Material to Audience/Noise Environment</vt:lpstr>
      <vt:lpstr>Health Education and Training Participants</vt:lpstr>
      <vt:lpstr>Health Education and Training Emphasis of the Brief</vt:lpstr>
      <vt:lpstr>Health Education and Training Techniques and Tips</vt:lpstr>
      <vt:lpstr>Health Education and Training Briefing Formats</vt:lpstr>
      <vt:lpstr>Health Education and Training Documentation</vt:lpstr>
      <vt:lpstr>DOEHRS-HC Additional Functions 2 Summary</vt:lpstr>
      <vt:lpstr>Health Education and Training </vt:lpstr>
    </vt:vector>
  </TitlesOfParts>
  <Company>DHA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Conservation Overview</dc:title>
  <dc:creator>Mason, Theodore D. (CIV)</dc:creator>
  <cp:lastModifiedBy>Mason, Theodore D. (CIV)</cp:lastModifiedBy>
  <cp:revision>118</cp:revision>
  <dcterms:created xsi:type="dcterms:W3CDTF">2021-11-08T10:46:43Z</dcterms:created>
  <dcterms:modified xsi:type="dcterms:W3CDTF">2021-12-27T11:19:14Z</dcterms:modified>
</cp:coreProperties>
</file>